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368" r:id="rId3"/>
    <p:sldId id="318" r:id="rId4"/>
    <p:sldId id="319" r:id="rId5"/>
    <p:sldId id="320" r:id="rId6"/>
    <p:sldId id="322" r:id="rId7"/>
    <p:sldId id="321" r:id="rId8"/>
    <p:sldId id="323" r:id="rId9"/>
    <p:sldId id="369" r:id="rId10"/>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292DE0C5-6EFF-40A8-9A4A-95912D606113}" type="datetimeFigureOut">
              <a:rPr lang="nl-NL" smtClean="0"/>
              <a:t>5-7-2017</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EACCBF7-F472-4825-8061-50D92ED57563}" type="slidenum">
              <a:rPr lang="nl-NL" smtClean="0"/>
              <a:t>‹nr.›</a:t>
            </a:fld>
            <a:endParaRPr lang="nl-NL"/>
          </a:p>
        </p:txBody>
      </p:sp>
    </p:spTree>
    <p:extLst>
      <p:ext uri="{BB962C8B-B14F-4D97-AF65-F5344CB8AC3E}">
        <p14:creationId xmlns:p14="http://schemas.microsoft.com/office/powerpoint/2010/main" val="33030946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5-7-2017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oostdevree.nl/shtmls/rift_gezaagd.s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oostdevree.nl/bouwkunde2/jpgh/hout_16_dosse_kwartiers_rift_gezaagd_www_preverco_com.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139952" y="1052736"/>
            <a:ext cx="3960440" cy="954107"/>
          </a:xfrm>
          <a:prstGeom prst="rect">
            <a:avLst/>
          </a:prstGeom>
          <a:noFill/>
        </p:spPr>
        <p:txBody>
          <a:bodyPr wrap="square" rtlCol="0">
            <a:spAutoFit/>
          </a:bodyPr>
          <a:lstStyle/>
          <a:p>
            <a:r>
              <a:rPr lang="nl-NL" sz="2800" dirty="0" smtClean="0">
                <a:latin typeface="Arial" pitchFamily="34" charset="0"/>
                <a:cs typeface="Arial" pitchFamily="34" charset="0"/>
              </a:rPr>
              <a:t>In de houtzagerij </a:t>
            </a:r>
            <a:endParaRPr lang="nl-NL" sz="2800" dirty="0" smtClean="0">
              <a:latin typeface="Arial" pitchFamily="34" charset="0"/>
              <a:cs typeface="Arial" pitchFamily="34" charset="0"/>
            </a:endParaRPr>
          </a:p>
          <a:p>
            <a:r>
              <a:rPr lang="nl-NL" sz="2800" dirty="0" smtClean="0">
                <a:latin typeface="Arial" pitchFamily="34" charset="0"/>
                <a:cs typeface="Arial" pitchFamily="34" charset="0"/>
              </a:rPr>
              <a:t>Keuzedeel leerjaar 2</a:t>
            </a:r>
            <a:endParaRPr lang="nl-NL" sz="2800" dirty="0">
              <a:latin typeface="Arial" pitchFamily="34" charset="0"/>
              <a:cs typeface="Arial" pitchFamily="34" charset="0"/>
            </a:endParaRPr>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99592" y="624471"/>
            <a:ext cx="7772400" cy="1470025"/>
          </a:xfrm>
        </p:spPr>
        <p:txBody>
          <a:bodyPr/>
          <a:lstStyle/>
          <a:p>
            <a:r>
              <a:rPr lang="nl-NL" dirty="0" smtClean="0"/>
              <a:t>In de houtzagerij</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772816"/>
            <a:ext cx="6264696" cy="4700646"/>
          </a:xfrm>
          <a:prstGeom prst="rect">
            <a:avLst/>
          </a:prstGeom>
        </p:spPr>
      </p:pic>
    </p:spTree>
    <p:extLst>
      <p:ext uri="{BB962C8B-B14F-4D97-AF65-F5344CB8AC3E}">
        <p14:creationId xmlns:p14="http://schemas.microsoft.com/office/powerpoint/2010/main" val="300238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Fabricage</a:t>
            </a:r>
            <a:endParaRPr lang="nl-NL" dirty="0"/>
          </a:p>
        </p:txBody>
      </p:sp>
      <p:sp>
        <p:nvSpPr>
          <p:cNvPr id="4" name="Tekstvak 3"/>
          <p:cNvSpPr txBox="1"/>
          <p:nvPr/>
        </p:nvSpPr>
        <p:spPr>
          <a:xfrm>
            <a:off x="683568" y="1268760"/>
            <a:ext cx="7632848" cy="2308324"/>
          </a:xfrm>
          <a:prstGeom prst="rect">
            <a:avLst/>
          </a:prstGeom>
          <a:noFill/>
        </p:spPr>
        <p:txBody>
          <a:bodyPr wrap="square" rtlCol="0">
            <a:spAutoFit/>
          </a:bodyPr>
          <a:lstStyle/>
          <a:p>
            <a:r>
              <a:rPr lang="nl-NL" b="1" dirty="0" err="1"/>
              <a:t>dosse</a:t>
            </a:r>
            <a:r>
              <a:rPr lang="nl-NL" b="1" dirty="0"/>
              <a:t> gezaagd</a:t>
            </a:r>
            <a:r>
              <a:rPr lang="nl-NL" dirty="0"/>
              <a:t> </a:t>
            </a:r>
          </a:p>
          <a:p>
            <a:r>
              <a:rPr lang="nl-NL" dirty="0"/>
              <a:t>Ook (vroeger): </a:t>
            </a:r>
            <a:r>
              <a:rPr lang="nl-NL" i="1" dirty="0"/>
              <a:t>en </a:t>
            </a:r>
            <a:r>
              <a:rPr lang="nl-NL" i="1" dirty="0" err="1"/>
              <a:t>dosse</a:t>
            </a:r>
            <a:r>
              <a:rPr lang="nl-NL" dirty="0"/>
              <a:t>, op </a:t>
            </a:r>
            <a:r>
              <a:rPr lang="nl-NL" dirty="0" err="1"/>
              <a:t>dosse</a:t>
            </a:r>
            <a:r>
              <a:rPr lang="nl-NL" dirty="0"/>
              <a:t>. </a:t>
            </a:r>
            <a:r>
              <a:rPr lang="nl-NL" dirty="0" err="1"/>
              <a:t>Dosse</a:t>
            </a:r>
            <a:r>
              <a:rPr lang="nl-NL" dirty="0"/>
              <a:t> gezaagd hout is hout dat evenwijdig gezaagd is aan de jaarringen, d.w.z. in </a:t>
            </a:r>
            <a:r>
              <a:rPr lang="nl-NL" i="1" dirty="0" err="1"/>
              <a:t>tangentiale</a:t>
            </a:r>
            <a:r>
              <a:rPr lang="nl-NL" dirty="0"/>
              <a:t> richting van het hout gezaagd. </a:t>
            </a:r>
            <a:br>
              <a:rPr lang="nl-NL" dirty="0"/>
            </a:br>
            <a:r>
              <a:rPr lang="nl-NL" dirty="0"/>
              <a:t/>
            </a:r>
            <a:br>
              <a:rPr lang="nl-NL" dirty="0"/>
            </a:br>
            <a:r>
              <a:rPr lang="nl-NL" dirty="0"/>
              <a:t>Bij </a:t>
            </a:r>
            <a:r>
              <a:rPr lang="nl-NL" dirty="0" err="1"/>
              <a:t>dosse</a:t>
            </a:r>
            <a:r>
              <a:rPr lang="nl-NL" dirty="0"/>
              <a:t> gezaagd hout zijn de groeiringen (jaarringen) goed zichtbaar in de vorm van vlammen. Daarom wordt het ook wel </a:t>
            </a:r>
            <a:r>
              <a:rPr lang="nl-NL" i="1" dirty="0" err="1"/>
              <a:t>vlamhout</a:t>
            </a:r>
            <a:r>
              <a:rPr lang="nl-NL" dirty="0"/>
              <a:t> genoemd.</a:t>
            </a:r>
            <a:br>
              <a:rPr lang="nl-NL" dirty="0"/>
            </a:br>
            <a:endParaRPr lang="nl-NL" dirty="0"/>
          </a:p>
          <a:p>
            <a:endParaRPr lang="nl-NL" dirty="0"/>
          </a:p>
        </p:txBody>
      </p:sp>
      <p:pic>
        <p:nvPicPr>
          <p:cNvPr id="2052" name="Picture 4" descr="http://www.joostdevree.nl/bouwkunde2/jpgd/dosse_gezaagd_4_www_timberwolfllc_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861048"/>
            <a:ext cx="3600400" cy="255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5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http://www.joostdevree.nl/bouwkunde2/jpgd/dosse_gezaagd_2_boek_bouwmaterialen_ing_m_w_verver_1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48680"/>
            <a:ext cx="3981450" cy="604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2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44" r="33185"/>
          <a:stretch/>
        </p:blipFill>
        <p:spPr bwMode="auto">
          <a:xfrm>
            <a:off x="6878671" y="836712"/>
            <a:ext cx="2160240" cy="315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7163" y="836713"/>
            <a:ext cx="7301141" cy="3528392"/>
          </a:xfrm>
        </p:spPr>
        <p:txBody>
          <a:bodyPr>
            <a:noAutofit/>
          </a:bodyPr>
          <a:lstStyle/>
          <a:p>
            <a:r>
              <a:rPr lang="nl-NL" sz="1800" dirty="0" smtClean="0">
                <a:latin typeface="+mn-lt"/>
              </a:rPr>
              <a:t>Kwartiers </a:t>
            </a:r>
            <a:r>
              <a:rPr lang="nl-NL" sz="1800" dirty="0">
                <a:latin typeface="+mn-lt"/>
              </a:rPr>
              <a:t>gezaagd hout is hout waarbij de boomstam eerst overlangs </a:t>
            </a:r>
            <a:r>
              <a:rPr lang="nl-NL" sz="1800" dirty="0" smtClean="0">
                <a:latin typeface="+mn-lt"/>
              </a:rPr>
              <a:t>in </a:t>
            </a:r>
            <a:r>
              <a:rPr lang="nl-NL" sz="1800" dirty="0">
                <a:latin typeface="+mn-lt"/>
              </a:rPr>
              <a:t>vieren wordt gezaagd en daarna worden uit elk "kwartier" zó planken gezaagd dat </a:t>
            </a:r>
            <a:r>
              <a:rPr lang="nl-NL" sz="1800" dirty="0" smtClean="0">
                <a:latin typeface="+mn-lt"/>
              </a:rPr>
              <a:t>ze ongeveer </a:t>
            </a:r>
            <a:r>
              <a:rPr lang="nl-NL" sz="1800" dirty="0">
                <a:latin typeface="+mn-lt"/>
              </a:rPr>
              <a:t>haaks op de groeiringen (jaarringen) staan. De groeiringen vertonen zich op deze manier als </a:t>
            </a:r>
            <a:r>
              <a:rPr lang="nl-NL" sz="1800" i="1" dirty="0">
                <a:latin typeface="+mn-lt"/>
              </a:rPr>
              <a:t>evenwijdige </a:t>
            </a:r>
            <a:r>
              <a:rPr lang="nl-NL" sz="1800" i="1" dirty="0" smtClean="0">
                <a:latin typeface="+mn-lt"/>
              </a:rPr>
              <a:t>lijnen</a:t>
            </a:r>
            <a:r>
              <a:rPr lang="nl-NL" sz="1800" dirty="0" smtClean="0">
                <a:latin typeface="+mn-lt"/>
              </a:rPr>
              <a:t>. </a:t>
            </a:r>
            <a:r>
              <a:rPr lang="nl-NL" sz="1800" dirty="0">
                <a:latin typeface="+mn-lt"/>
                <a:hlinkClick r:id="rId3"/>
              </a:rPr>
              <a:t/>
            </a:r>
            <a:br>
              <a:rPr lang="nl-NL" sz="1800" dirty="0">
                <a:latin typeface="+mn-lt"/>
                <a:hlinkClick r:id="rId3"/>
              </a:rPr>
            </a:br>
            <a:r>
              <a:rPr lang="nl-NL" sz="1800" dirty="0">
                <a:latin typeface="+mn-lt"/>
              </a:rPr>
              <a:t/>
            </a:r>
            <a:br>
              <a:rPr lang="nl-NL" sz="1800" dirty="0">
                <a:latin typeface="+mn-lt"/>
              </a:rPr>
            </a:br>
            <a:r>
              <a:rPr lang="nl-NL" sz="1800" b="1" i="1" dirty="0">
                <a:latin typeface="+mn-lt"/>
              </a:rPr>
              <a:t>Zuiver</a:t>
            </a:r>
            <a:r>
              <a:rPr lang="nl-NL" sz="1800" i="1" dirty="0">
                <a:latin typeface="+mn-lt"/>
              </a:rPr>
              <a:t> kwartiersgezaagd</a:t>
            </a:r>
            <a:r>
              <a:rPr lang="nl-NL" sz="1800" dirty="0">
                <a:latin typeface="+mn-lt"/>
              </a:rPr>
              <a:t> is </a:t>
            </a:r>
            <a:r>
              <a:rPr lang="nl-NL" sz="1800" dirty="0" smtClean="0">
                <a:latin typeface="+mn-lt"/>
              </a:rPr>
              <a:t>in het </a:t>
            </a:r>
            <a:r>
              <a:rPr lang="nl-NL" sz="1800" dirty="0">
                <a:latin typeface="+mn-lt"/>
              </a:rPr>
              <a:t>ideale geval </a:t>
            </a:r>
            <a:r>
              <a:rPr lang="nl-NL" sz="1800" dirty="0" smtClean="0">
                <a:latin typeface="+mn-lt"/>
              </a:rPr>
              <a:t>loodrecht </a:t>
            </a:r>
            <a:r>
              <a:rPr lang="nl-NL" sz="1800" dirty="0">
                <a:latin typeface="+mn-lt"/>
              </a:rPr>
              <a:t>op de jaarringen, dus naar het hart van de stam. Bij een plank van zuiver kwartiersgezaagd hout zijn de jaarringen niet alleen zichtbaar als (vrijwel) evenwijdige lijnen, maar bevinden de jaarringen aan bovenzijde en onderzijde van de plank zich op vrijwel dezelfde </a:t>
            </a:r>
            <a:r>
              <a:rPr lang="nl-NL" sz="1800" dirty="0" smtClean="0">
                <a:latin typeface="+mn-lt"/>
              </a:rPr>
              <a:t>plaats.                    Zuiver </a:t>
            </a:r>
            <a:r>
              <a:rPr lang="nl-NL" sz="1800" dirty="0">
                <a:latin typeface="+mn-lt"/>
              </a:rPr>
              <a:t>kwartiersgezaagd wordt ook </a:t>
            </a:r>
            <a:r>
              <a:rPr lang="nl-NL" sz="1800" i="1" dirty="0">
                <a:latin typeface="+mn-lt"/>
              </a:rPr>
              <a:t>radiaal gezaagd</a:t>
            </a:r>
            <a:r>
              <a:rPr lang="nl-NL" sz="1800" dirty="0">
                <a:latin typeface="+mn-lt"/>
              </a:rPr>
              <a:t> of (bij grenen/dennenhout) </a:t>
            </a:r>
            <a:r>
              <a:rPr lang="nl-NL" sz="1800" i="1" dirty="0">
                <a:latin typeface="+mn-lt"/>
              </a:rPr>
              <a:t>rift gezaagd</a:t>
            </a:r>
            <a:r>
              <a:rPr lang="nl-NL" sz="1800" dirty="0">
                <a:latin typeface="+mn-lt"/>
              </a:rPr>
              <a:t> genoemd.</a:t>
            </a:r>
            <a:br>
              <a:rPr lang="nl-NL" sz="1800" dirty="0">
                <a:latin typeface="+mn-lt"/>
              </a:rPr>
            </a:br>
            <a:r>
              <a:rPr lang="nl-NL" sz="1800" dirty="0">
                <a:latin typeface="+mn-lt"/>
              </a:rPr>
              <a:t/>
            </a:r>
            <a:br>
              <a:rPr lang="nl-NL" sz="1800" dirty="0">
                <a:latin typeface="+mn-lt"/>
              </a:rPr>
            </a:br>
            <a:r>
              <a:rPr lang="nl-NL" sz="1800" dirty="0">
                <a:latin typeface="+mn-lt"/>
              </a:rPr>
              <a:t/>
            </a:r>
            <a:br>
              <a:rPr lang="nl-NL" sz="1800" dirty="0">
                <a:latin typeface="+mn-lt"/>
              </a:rPr>
            </a:br>
            <a:r>
              <a:rPr lang="nl-NL" sz="1800" dirty="0">
                <a:latin typeface="+mn-lt"/>
              </a:rPr>
              <a:t/>
            </a:r>
            <a:br>
              <a:rPr lang="nl-NL" sz="1800" dirty="0">
                <a:latin typeface="+mn-lt"/>
              </a:rPr>
            </a:br>
            <a:r>
              <a:rPr lang="nl-NL" sz="1800" dirty="0">
                <a:latin typeface="+mn-lt"/>
              </a:rPr>
              <a:t/>
            </a:r>
            <a:br>
              <a:rPr lang="nl-NL" sz="1800" dirty="0">
                <a:latin typeface="+mn-lt"/>
              </a:rPr>
            </a:br>
            <a:endParaRPr lang="nl-NL" sz="1800" dirty="0">
              <a:latin typeface="+mn-lt"/>
            </a:endParaRPr>
          </a:p>
          <a:p>
            <a:endParaRPr lang="nl-NL" sz="1800" dirty="0">
              <a:latin typeface="+mn-lt"/>
            </a:endParaRPr>
          </a:p>
        </p:txBody>
      </p:sp>
      <p:sp>
        <p:nvSpPr>
          <p:cNvPr id="2" name="Tekstvak 1"/>
          <p:cNvSpPr txBox="1"/>
          <p:nvPr/>
        </p:nvSpPr>
        <p:spPr>
          <a:xfrm>
            <a:off x="2061364" y="4509120"/>
            <a:ext cx="6615092" cy="1754326"/>
          </a:xfrm>
          <a:prstGeom prst="rect">
            <a:avLst/>
          </a:prstGeom>
          <a:noFill/>
        </p:spPr>
        <p:txBody>
          <a:bodyPr wrap="square" rtlCol="0">
            <a:spAutoFit/>
          </a:bodyPr>
          <a:lstStyle/>
          <a:p>
            <a:r>
              <a:rPr lang="nl-NL" dirty="0"/>
              <a:t>Bij </a:t>
            </a:r>
            <a:r>
              <a:rPr lang="nl-NL" b="1" i="1" dirty="0"/>
              <a:t>vals</a:t>
            </a:r>
            <a:r>
              <a:rPr lang="nl-NL" i="1" dirty="0"/>
              <a:t> kwartiersgezaagd</a:t>
            </a:r>
            <a:r>
              <a:rPr lang="nl-NL" dirty="0"/>
              <a:t> hout zijn de jaarringen zichtbaar als (vrijwel) evenwijdige lijnen, maar de bovenzijde van zo'n plank verschilt van de onderzijde. De kans op kromtrekken van een vals kwartiersgezaagde plank is groter dan van een zuiver kwartiersgezaagde plank.</a:t>
            </a:r>
            <a:br>
              <a:rPr lang="nl-NL" dirty="0"/>
            </a:br>
            <a:endParaRPr lang="nl-NL" dirty="0"/>
          </a:p>
        </p:txBody>
      </p:sp>
    </p:spTree>
    <p:extLst>
      <p:ext uri="{BB962C8B-B14F-4D97-AF65-F5344CB8AC3E}">
        <p14:creationId xmlns:p14="http://schemas.microsoft.com/office/powerpoint/2010/main" val="4162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joostdevree.nl/bouwkunde2/jpgk/kwartiers_gezaagd_6_modern_kwartiers_gezaagd_quarter-sawn_www_brownleelumber_com.jpg"/>
          <p:cNvPicPr>
            <a:picLocks noChangeAspect="1" noChangeArrowheads="1"/>
          </p:cNvPicPr>
          <p:nvPr/>
        </p:nvPicPr>
        <p:blipFill rotWithShape="1">
          <a:blip r:embed="rId2">
            <a:extLst>
              <a:ext uri="{28A0092B-C50C-407E-A947-70E740481C1C}">
                <a14:useLocalDpi xmlns:a14="http://schemas.microsoft.com/office/drawing/2010/main" val="0"/>
              </a:ext>
            </a:extLst>
          </a:blip>
          <a:srcRect l="48673" t="6704"/>
          <a:stretch/>
        </p:blipFill>
        <p:spPr bwMode="auto">
          <a:xfrm>
            <a:off x="4571206" y="895071"/>
            <a:ext cx="2882868" cy="5926417"/>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36" r="50000"/>
          <a:stretch/>
        </p:blipFill>
        <p:spPr bwMode="auto">
          <a:xfrm>
            <a:off x="1763713" y="851770"/>
            <a:ext cx="2807493" cy="596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2987824" y="404664"/>
            <a:ext cx="2793778" cy="523220"/>
          </a:xfrm>
          <a:prstGeom prst="rect">
            <a:avLst/>
          </a:prstGeom>
          <a:noFill/>
        </p:spPr>
        <p:txBody>
          <a:bodyPr wrap="none" rtlCol="0">
            <a:spAutoFit/>
          </a:bodyPr>
          <a:lstStyle/>
          <a:p>
            <a:r>
              <a:rPr lang="nl-NL" sz="2800" b="1" dirty="0" smtClean="0"/>
              <a:t>Kwartiersgezaagd</a:t>
            </a:r>
            <a:endParaRPr lang="nl-NL" sz="2800" b="1" dirty="0"/>
          </a:p>
        </p:txBody>
      </p:sp>
    </p:spTree>
    <p:extLst>
      <p:ext uri="{BB962C8B-B14F-4D97-AF65-F5344CB8AC3E}">
        <p14:creationId xmlns:p14="http://schemas.microsoft.com/office/powerpoint/2010/main" val="34135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212476" y="239737"/>
            <a:ext cx="6912768" cy="3693319"/>
          </a:xfrm>
          <a:prstGeom prst="rect">
            <a:avLst/>
          </a:prstGeom>
        </p:spPr>
        <p:txBody>
          <a:bodyPr wrap="square">
            <a:spAutoFit/>
          </a:bodyPr>
          <a:lstStyle/>
          <a:p>
            <a:r>
              <a:rPr lang="nl-NL" dirty="0"/>
              <a:t>Voor toepassingen waarbij de waterdichtheid zeer belangrijk is, wordt zuiver </a:t>
            </a:r>
            <a:r>
              <a:rPr lang="nl-NL" dirty="0" smtClean="0"/>
              <a:t>kwartiers gezaagd </a:t>
            </a:r>
            <a:r>
              <a:rPr lang="nl-NL" dirty="0"/>
              <a:t>hout toegepast, zoals bij scheepsvloeren en houten badkuipen. Delaminatie van het hout bij de jaarringen (verschil vroeg en laat hout, </a:t>
            </a:r>
            <a:r>
              <a:rPr lang="nl-NL" dirty="0" smtClean="0"/>
              <a:t>ringscheur) </a:t>
            </a:r>
            <a:r>
              <a:rPr lang="nl-NL" dirty="0"/>
              <a:t>komt bij zuiver </a:t>
            </a:r>
            <a:r>
              <a:rPr lang="nl-NL" dirty="0" smtClean="0"/>
              <a:t>kwartiers gezaagd </a:t>
            </a:r>
            <a:r>
              <a:rPr lang="nl-NL" dirty="0"/>
              <a:t>hout minder vaak voor.</a:t>
            </a:r>
            <a:br>
              <a:rPr lang="nl-NL" dirty="0"/>
            </a:br>
            <a:r>
              <a:rPr lang="nl-NL" dirty="0"/>
              <a:t/>
            </a:r>
            <a:br>
              <a:rPr lang="nl-NL" dirty="0"/>
            </a:br>
            <a:r>
              <a:rPr lang="nl-NL" dirty="0"/>
              <a:t>Kwartierse planken krimpen voornamelijk in de dikte omdat de krimp met de groeiring mee tweemaal zo groot is als de krimp in radiale richting. Daarom is kwartiers hout, na rift gezaagd, technisch het beste: het vervormt het minst (trekt niet snel krom). </a:t>
            </a:r>
            <a:endParaRPr lang="nl-NL" dirty="0" smtClean="0"/>
          </a:p>
          <a:p>
            <a:endParaRPr lang="nl-NL" dirty="0"/>
          </a:p>
          <a:p>
            <a:r>
              <a:rPr lang="nl-NL" dirty="0" smtClean="0"/>
              <a:t>Toch </a:t>
            </a:r>
            <a:r>
              <a:rPr lang="nl-NL" dirty="0"/>
              <a:t>wordt er niet veel kwartiers hout gezaagd: </a:t>
            </a:r>
            <a:r>
              <a:rPr lang="nl-NL" dirty="0" err="1"/>
              <a:t>dosse</a:t>
            </a:r>
            <a:r>
              <a:rPr lang="nl-NL" dirty="0"/>
              <a:t> zagen geeft een hoger rendement uit een stam (meer brede planken).</a:t>
            </a:r>
          </a:p>
        </p:txBody>
      </p:sp>
      <p:pic>
        <p:nvPicPr>
          <p:cNvPr id="3074" name="Picture 2" descr="http://www.joostdevree.nl/bouwkunde2/jpgk/kwartiers_gezaagd_4_voorbeelden_boek_bouwmaterialen_ing_m_w_v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933056"/>
            <a:ext cx="5143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5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452229222"/>
              </p:ext>
            </p:extLst>
          </p:nvPr>
        </p:nvGraphicFramePr>
        <p:xfrm>
          <a:off x="2638044" y="2811621"/>
          <a:ext cx="3867912" cy="1005840"/>
        </p:xfrm>
        <a:graphic>
          <a:graphicData uri="http://schemas.openxmlformats.org/drawingml/2006/table">
            <a:tbl>
              <a:tblPr/>
              <a:tblGrid>
                <a:gridCol w="3867912"/>
              </a:tblGrid>
              <a:tr h="0">
                <a:tc>
                  <a:txBody>
                    <a:bodyPr/>
                    <a:lstStyle/>
                    <a:p>
                      <a:endParaRPr lang="nl-NL" dirty="0"/>
                    </a:p>
                  </a:txBody>
                  <a:tcPr anchor="ctr">
                    <a:lnL>
                      <a:noFill/>
                    </a:lnL>
                    <a:lnR>
                      <a:noFill/>
                    </a:lnR>
                    <a:lnT>
                      <a:noFill/>
                    </a:lnT>
                    <a:lnB>
                      <a:noFill/>
                    </a:lnB>
                  </a:tcPr>
                </a:tc>
              </a:tr>
              <a:tr h="0">
                <a:tc>
                  <a:txBody>
                    <a:bodyPr/>
                    <a:lstStyle/>
                    <a:p>
                      <a:r>
                        <a:rPr lang="nl-NL" i="1" dirty="0"/>
                        <a:t/>
                      </a:r>
                      <a:br>
                        <a:rPr lang="nl-NL" i="1" dirty="0"/>
                      </a:br>
                      <a:endParaRPr lang="nl-NL" dirty="0"/>
                    </a:p>
                  </a:txBody>
                  <a:tcPr anchor="ctr">
                    <a:lnL>
                      <a:noFill/>
                    </a:lnL>
                    <a:lnR>
                      <a:noFill/>
                    </a:lnR>
                    <a:lnT>
                      <a:noFill/>
                    </a:lnT>
                    <a:lnB>
                      <a:noFill/>
                    </a:lnB>
                  </a:tcPr>
                </a:tc>
              </a:tr>
            </a:tbl>
          </a:graphicData>
        </a:graphic>
      </p:graphicFrame>
      <p:pic>
        <p:nvPicPr>
          <p:cNvPr id="5121" name="Picture 1" descr="http://www.joostdevree.nl/bouwkunde2/jpgh/hout_14_dosse_kwartiers_rift_gezaagd_www_gitaarnet_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926" y="182760"/>
            <a:ext cx="5116350" cy="35345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000" b="0" i="0" u="none" strike="noStrike" cap="none" normalizeH="0" baseline="0" smtClean="0">
                <a:ln>
                  <a:noFill/>
                </a:ln>
                <a:solidFill>
                  <a:schemeClr val="tx1"/>
                </a:solidFill>
                <a:effectLst/>
                <a:latin typeface="Arial" pitchFamily="34" charset="0"/>
                <a:cs typeface="Arial" pitchFamily="34" charset="0"/>
              </a:rPr>
              <a:t/>
            </a:r>
            <a:br>
              <a:rPr kumimoji="0" lang="nl-NL" altLang="nl-NL" sz="1000" b="0" i="0" u="none" strike="noStrike" cap="none" normalizeH="0" baseline="0" smtClean="0">
                <a:ln>
                  <a:noFill/>
                </a:ln>
                <a:solidFill>
                  <a:schemeClr val="tx1"/>
                </a:solidFill>
                <a:effectLst/>
                <a:latin typeface="Arial" pitchFamily="34" charset="0"/>
                <a:cs typeface="Arial" pitchFamily="34" charset="0"/>
              </a:rPr>
            </a:br>
            <a:r>
              <a:rPr kumimoji="0" lang="nl-NL" altLang="nl-NL" sz="1000" b="0" i="1" u="none" strike="noStrike" cap="none" normalizeH="0" baseline="0" smtClean="0">
                <a:ln>
                  <a:noFill/>
                </a:ln>
                <a:solidFill>
                  <a:schemeClr val="tx1"/>
                </a:solidFill>
                <a:effectLst/>
                <a:latin typeface="Arial" pitchFamily="34" charset="0"/>
                <a:cs typeface="Arial" pitchFamily="34" charset="0"/>
              </a:rPr>
              <a:t>verschillende m</a:t>
            </a:r>
            <a:r>
              <a:rPr kumimoji="0" lang="nl-NL" altLang="nl-NL" sz="1000" b="0" i="1" u="none" strike="noStrike" cap="none" normalizeH="0" baseline="0" smtClean="0">
                <a:ln>
                  <a:noFill/>
                </a:ln>
                <a:solidFill>
                  <a:schemeClr val="tx1"/>
                </a:solidFill>
                <a:effectLst/>
                <a:latin typeface="Arial" pitchFamily="34" charset="0"/>
                <a:cs typeface="Arial" pitchFamily="34" charset="0"/>
                <a:hlinkClick r:id="rId3"/>
              </a:rPr>
              <a:t>anieren van zagen: </a:t>
            </a:r>
            <a:r>
              <a:rPr kumimoji="0" lang="nl-NL" altLang="nl-NL" sz="1000" b="1" i="0" u="none" strike="noStrike" cap="none" normalizeH="0" baseline="0" smtClean="0">
                <a:ln>
                  <a:noFill/>
                </a:ln>
                <a:solidFill>
                  <a:schemeClr val="tx1"/>
                </a:solidFill>
                <a:effectLst/>
                <a:latin typeface="Arial" pitchFamily="34" charset="0"/>
                <a:cs typeface="Arial" pitchFamily="34" charset="0"/>
                <a:hlinkClick r:id="rId3"/>
              </a:rPr>
              <a:t>dosse, "vals kwartiers" en "zuiver kwartiers"</a:t>
            </a:r>
            <a:r>
              <a:rPr kumimoji="0" lang="nl-NL" altLang="nl-NL" sz="1000" b="0" i="1" u="none" strike="noStrike" cap="none" normalizeH="0" baseline="0" smtClean="0">
                <a:ln>
                  <a:noFill/>
                </a:ln>
                <a:solidFill>
                  <a:schemeClr val="tx1"/>
                </a:solidFill>
                <a:effectLst/>
                <a:latin typeface="Arial" pitchFamily="34" charset="0"/>
                <a:cs typeface="Arial" pitchFamily="34" charset="0"/>
                <a:hlinkClick r:id="rId3"/>
              </a:rPr>
              <a:t> gezaagd (preverco):</a:t>
            </a:r>
            <a:r>
              <a:rPr kumimoji="0" lang="nl-NL" altLang="nl-NL" sz="1000" b="0" i="0" u="none" strike="noStrike" cap="none" normalizeH="0" baseline="0" smtClean="0">
                <a:ln>
                  <a:noFill/>
                </a:ln>
                <a:solidFill>
                  <a:schemeClr val="tx1"/>
                </a:solidFill>
                <a:effectLst/>
                <a:latin typeface="Arial" pitchFamily="34" charset="0"/>
                <a:cs typeface="Arial" pitchFamily="34" charset="0"/>
                <a:hlinkClick r:id="rId3"/>
              </a:rPr>
              <a:t/>
            </a:r>
            <a:br>
              <a:rPr kumimoji="0" lang="nl-NL" altLang="nl-NL" sz="1000" b="0" i="0" u="none" strike="noStrike" cap="none" normalizeH="0" baseline="0" smtClean="0">
                <a:ln>
                  <a:noFill/>
                </a:ln>
                <a:solidFill>
                  <a:schemeClr val="tx1"/>
                </a:solidFill>
                <a:effectLst/>
                <a:latin typeface="Arial" pitchFamily="34" charset="0"/>
                <a:cs typeface="Arial" pitchFamily="34" charset="0"/>
                <a:hlinkClick r:id="rId3"/>
              </a:rPr>
            </a:br>
            <a:r>
              <a:rPr kumimoji="0" lang="nl-NL" altLang="nl-NL" sz="1000" b="0" i="0" u="none" strike="noStrike" cap="none" normalizeH="0" baseline="0" smtClean="0">
                <a:ln>
                  <a:noFill/>
                </a:ln>
                <a:solidFill>
                  <a:schemeClr val="tx1"/>
                </a:solidFill>
                <a:effectLst/>
                <a:latin typeface="Arial" pitchFamily="34" charset="0"/>
                <a:cs typeface="Arial" pitchFamily="34" charset="0"/>
                <a:hlinkClick r:id="rId3"/>
              </a:rPr>
              <a:t/>
            </a:r>
            <a:br>
              <a:rPr kumimoji="0" lang="nl-NL" altLang="nl-NL" sz="1000" b="0" i="0" u="none" strike="noStrike" cap="none" normalizeH="0" baseline="0" smtClean="0">
                <a:ln>
                  <a:noFill/>
                </a:ln>
                <a:solidFill>
                  <a:schemeClr val="tx1"/>
                </a:solidFill>
                <a:effectLst/>
                <a:latin typeface="Arial" pitchFamily="34" charset="0"/>
                <a:cs typeface="Arial" pitchFamily="34" charset="0"/>
                <a:hlinkClick r:id="rId3"/>
              </a:rPr>
            </a:br>
            <a:r>
              <a:rPr kumimoji="0" lang="nl-NL" altLang="nl-NL" sz="1000" b="0" i="0" u="none" strike="noStrike" cap="none" normalizeH="0" baseline="0" smtClean="0">
                <a:ln>
                  <a:noFill/>
                </a:ln>
                <a:solidFill>
                  <a:schemeClr val="tx1"/>
                </a:solidFill>
                <a:effectLst/>
                <a:latin typeface="Arial" pitchFamily="34" charset="0"/>
                <a:cs typeface="Arial" pitchFamily="34" charset="0"/>
                <a:hlinkClick r:id="rId3"/>
              </a:rPr>
              <a:t>  </a:t>
            </a:r>
            <a:r>
              <a:rPr kumimoji="0" lang="nl-NL" altLang="nl-NL" sz="18900" b="0" i="0" u="none" strike="noStrike" cap="none" normalizeH="0" baseline="0" smtClean="0">
                <a:ln>
                  <a:noFill/>
                </a:ln>
                <a:solidFill>
                  <a:schemeClr val="tx1"/>
                </a:solidFill>
                <a:effectLst/>
                <a:latin typeface="Arial" pitchFamily="34" charset="0"/>
                <a:cs typeface="Arial" pitchFamily="34" charset="0"/>
              </a:rPr>
              <a:t> </a:t>
            </a:r>
            <a:endParaRPr kumimoji="0" lang="nl-NL" altLang="nl-NL" sz="1000" b="0" i="0" u="none" strike="noStrike" cap="none" normalizeH="0" baseline="0" smtClean="0">
              <a:ln>
                <a:noFill/>
              </a:ln>
              <a:solidFill>
                <a:schemeClr val="tx1"/>
              </a:solidFill>
              <a:effectLst/>
              <a:latin typeface="Arial" pitchFamily="34" charset="0"/>
              <a:cs typeface="Arial" pitchFamily="34" charset="0"/>
            </a:endParaRPr>
          </a:p>
        </p:txBody>
      </p:sp>
      <p:pic>
        <p:nvPicPr>
          <p:cNvPr id="5123" name="Picture 3" descr="http://www.joostdevree.nl/bouwkunde2/jpgh/hout_16_dosse_kwartiers_rift_gezaagd_www_preverco_com_sm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501008"/>
            <a:ext cx="5143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Opdracht</a:t>
            </a:r>
            <a:endParaRPr lang="nl-NL" dirty="0"/>
          </a:p>
        </p:txBody>
      </p:sp>
      <p:sp>
        <p:nvSpPr>
          <p:cNvPr id="3" name="Ondertitel 2"/>
          <p:cNvSpPr>
            <a:spLocks noGrp="1"/>
          </p:cNvSpPr>
          <p:nvPr>
            <p:ph type="subTitle" idx="1"/>
          </p:nvPr>
        </p:nvSpPr>
        <p:spPr/>
        <p:txBody>
          <a:bodyPr/>
          <a:lstStyle/>
          <a:p>
            <a:pPr marL="285750" indent="-285750" algn="l">
              <a:buFont typeface="Arial" panose="020B0604020202020204" pitchFamily="34" charset="0"/>
              <a:buChar char="•"/>
            </a:pPr>
            <a:r>
              <a:rPr lang="nl-NL" dirty="0" smtClean="0"/>
              <a:t>De docent wijst 5 houten bouwkundige voorzieningen aan. Bekijk goed op welke wijze planken en balken gezaagd zijn. </a:t>
            </a:r>
            <a:br>
              <a:rPr lang="nl-NL" dirty="0" smtClean="0"/>
            </a:br>
            <a:endParaRPr lang="nl-NL" dirty="0" smtClean="0"/>
          </a:p>
          <a:p>
            <a:pPr marL="285750" indent="-285750" algn="l">
              <a:buFont typeface="Arial" panose="020B0604020202020204" pitchFamily="34" charset="0"/>
              <a:buChar char="•"/>
            </a:pPr>
            <a:r>
              <a:rPr lang="nl-NL" dirty="0" smtClean="0"/>
              <a:t>Trek conclusies op basis van het geleerde</a:t>
            </a:r>
            <a:endParaRPr lang="nl-NL" dirty="0"/>
          </a:p>
        </p:txBody>
      </p:sp>
    </p:spTree>
    <p:extLst>
      <p:ext uri="{BB962C8B-B14F-4D97-AF65-F5344CB8AC3E}">
        <p14:creationId xmlns:p14="http://schemas.microsoft.com/office/powerpoint/2010/main" val="163802587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208</Words>
  <Application>Microsoft Office PowerPoint</Application>
  <PresentationFormat>Diavoorstelling (4:3)</PresentationFormat>
  <Paragraphs>17</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Kantoorthema</vt:lpstr>
      <vt:lpstr>PowerPoint-presentatie</vt:lpstr>
      <vt:lpstr>In de houtzagerij</vt:lpstr>
      <vt:lpstr>Fabricage</vt:lpstr>
      <vt:lpstr>PowerPoint-presentatie</vt:lpstr>
      <vt:lpstr>PowerPoint-presentatie</vt:lpstr>
      <vt:lpstr>PowerPoint-presentatie</vt:lpstr>
      <vt:lpstr>PowerPoint-presentatie</vt:lpstr>
      <vt:lpstr>PowerPoint-presentatie</vt:lpstr>
      <vt:lpstr>Opdracht</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Johan Wellens</cp:lastModifiedBy>
  <cp:revision>77</cp:revision>
  <cp:lastPrinted>2015-02-09T15:40:05Z</cp:lastPrinted>
  <dcterms:created xsi:type="dcterms:W3CDTF">2013-11-15T15:05:42Z</dcterms:created>
  <dcterms:modified xsi:type="dcterms:W3CDTF">2017-07-05T08:51:24Z</dcterms:modified>
</cp:coreProperties>
</file>